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6"/>
    <a:srgbClr val="FFCC2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9E30A-A2DD-4126-B444-179666B088D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17993-9783-4640-A103-4D35678B0E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222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17993-9783-4640-A103-4D35678B0EA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096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17993-9783-4640-A103-4D35678B0EA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09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03C-69A5-4259-8FC2-EC936C358AA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3236-481E-432A-BD1B-F72ED3AE7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97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03C-69A5-4259-8FC2-EC936C358AA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3236-481E-432A-BD1B-F72ED3AE7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86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03C-69A5-4259-8FC2-EC936C358AA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3236-481E-432A-BD1B-F72ED3AE7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58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03C-69A5-4259-8FC2-EC936C358AA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3236-481E-432A-BD1B-F72ED3AE7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80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03C-69A5-4259-8FC2-EC936C358AA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3236-481E-432A-BD1B-F72ED3AE7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34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03C-69A5-4259-8FC2-EC936C358AA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3236-481E-432A-BD1B-F72ED3AE7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11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03C-69A5-4259-8FC2-EC936C358AA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3236-481E-432A-BD1B-F72ED3AE7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35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03C-69A5-4259-8FC2-EC936C358AA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3236-481E-432A-BD1B-F72ED3AE7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47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03C-69A5-4259-8FC2-EC936C358AA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3236-481E-432A-BD1B-F72ED3AE7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89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03C-69A5-4259-8FC2-EC936C358AA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3236-481E-432A-BD1B-F72ED3AE7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5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03C-69A5-4259-8FC2-EC936C358AA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3236-481E-432A-BD1B-F72ED3AE7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48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7503C-69A5-4259-8FC2-EC936C358AA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93236-481E-432A-BD1B-F72ED3AE7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30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4586" y="0"/>
            <a:ext cx="3816424" cy="126876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Bodoni MT" pitchFamily="18" charset="0"/>
              </a:rPr>
              <a:t> </a:t>
            </a:r>
            <a:r>
              <a:rPr lang="pt-BR" sz="3600" i="1" dirty="0" smtClean="0">
                <a:latin typeface="Bodoni MT" pitchFamily="18" charset="0"/>
              </a:rPr>
              <a:t>Pesquisa de preços </a:t>
            </a:r>
            <a:br>
              <a:rPr lang="pt-BR" sz="3600" i="1" dirty="0" smtClean="0">
                <a:latin typeface="Bodoni MT" pitchFamily="18" charset="0"/>
              </a:rPr>
            </a:br>
            <a:r>
              <a:rPr lang="pt-BR" sz="3100" i="1" dirty="0" smtClean="0">
                <a:latin typeface="Bodoni MT" pitchFamily="18" charset="0"/>
              </a:rPr>
              <a:t>#</a:t>
            </a:r>
            <a:r>
              <a:rPr lang="pt-BR" sz="3100" i="1" dirty="0" err="1" smtClean="0">
                <a:latin typeface="Bodoni MT" pitchFamily="18" charset="0"/>
              </a:rPr>
              <a:t>DiaDosNamorados</a:t>
            </a:r>
            <a:r>
              <a:rPr lang="pt-BR" sz="4000" dirty="0" smtClean="0">
                <a:latin typeface="Bodoni MT" pitchFamily="18" charset="0"/>
              </a:rPr>
              <a:t/>
            </a:r>
            <a:br>
              <a:rPr lang="pt-BR" sz="4000" dirty="0" smtClean="0">
                <a:latin typeface="Bodoni MT" pitchFamily="18" charset="0"/>
              </a:rPr>
            </a:br>
            <a:r>
              <a:rPr lang="pt-BR" sz="1600" dirty="0" smtClean="0">
                <a:latin typeface="Bodoni MT" pitchFamily="18" charset="0"/>
              </a:rPr>
              <a:t>P</a:t>
            </a:r>
            <a:r>
              <a:rPr lang="pt-BR" sz="1600" dirty="0" smtClean="0"/>
              <a:t>esquisa realizada entre </a:t>
            </a:r>
            <a:r>
              <a:rPr lang="pt-BR" sz="1800" dirty="0" smtClean="0"/>
              <a:t>os dias 29/05 a 01/06 </a:t>
            </a:r>
            <a:endParaRPr lang="pt-BR" sz="1800" dirty="0">
              <a:latin typeface="Bodoni MT" pitchFamily="18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436234"/>
              </p:ext>
            </p:extLst>
          </p:nvPr>
        </p:nvGraphicFramePr>
        <p:xfrm>
          <a:off x="353190" y="1340768"/>
          <a:ext cx="8229600" cy="35147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156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ELETRÔNICOS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ESTABELECIMENTOS COMERCIAIS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56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LASER ELETRO    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LOJAS AMERICANAS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POLISHOP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RICARDO ELETRO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56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PRODUTOS</a:t>
                      </a:r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PESQUISADOS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Menor Preço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Preço  Maior 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Menor Preço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Preço  Maior 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Menor Preço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Preço  Maior 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Menor Preço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Preço  Maior 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56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Prancha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R$ 78,05</a:t>
                      </a:r>
                      <a:endParaRPr lang="pt-B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R$ 206,22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R$ 79,90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R$ 199,99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R$ 299,00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R$ 399,90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R$ 43,00</a:t>
                      </a:r>
                      <a:endParaRPr lang="pt-BR" sz="1100" b="1" i="0" u="none" strike="noStrike">
                        <a:solidFill>
                          <a:srgbClr val="3399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R$ 89,00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6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Secador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R$ 93,68</a:t>
                      </a:r>
                      <a:endParaRPr lang="pt-B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R$ 207,40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R$ 119,90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R$ 369,00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R$ 119,96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R$ 359,90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R$ 129,00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6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Barbeador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R$ 99,00</a:t>
                      </a:r>
                      <a:endParaRPr lang="pt-B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R$ 389,00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R$ 150,00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R$ 419,88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R$ 99,00</a:t>
                      </a:r>
                      <a:endParaRPr lang="pt-B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R$ 129,00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6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TV 32 SMART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R$ 1.285,00</a:t>
                      </a:r>
                      <a:endParaRPr lang="pt-B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R$ 1.476,00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R$ 1.930,80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6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TV 40 SMART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R$ 1.882,00</a:t>
                      </a:r>
                      <a:endParaRPr lang="pt-B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R$ 2.087,00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</a:rPr>
                        <a:t>-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R$ 2.398,80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6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ESCOVA MODELADORA 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R$ 229,00</a:t>
                      </a:r>
                      <a:endParaRPr lang="pt-B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R$ 250,00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R$ 399,90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R$ 250,00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R$ 399,90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6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SMARTPHONE    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R$ 572,00</a:t>
                      </a:r>
                      <a:endParaRPr lang="pt-B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R$ 1.000,00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R$ 1.049,00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R$ 999,00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R$ 1.499,00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1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DEPILADOR 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R$ 129,95</a:t>
                      </a:r>
                      <a:endParaRPr lang="pt-B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solidFill>
                            <a:srgbClr val="004D86"/>
                          </a:solidFill>
                          <a:effectLst/>
                        </a:rPr>
                        <a:t>R$ 999,90</a:t>
                      </a:r>
                      <a:endParaRPr lang="pt-BR" sz="11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-</a:t>
                      </a:r>
                      <a:r>
                        <a:rPr lang="pt-BR" sz="1600" b="1" u="none" strike="noStrike" dirty="0">
                          <a:effectLst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rgbClr val="004D86"/>
                          </a:solidFill>
                          <a:effectLst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08" y="188641"/>
            <a:ext cx="1850085" cy="94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136" y="397087"/>
            <a:ext cx="1790700" cy="69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45651" y="4941168"/>
            <a:ext cx="81724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OBS.: O PROCON Municipal de Arapiraca-AL não se responsabiliza pela falta de produtos, ou pelas alterações de preços feitas sem aviso prévio. Importante salientar que os preços aqui registrados foram baseados nos itens com menores e maiores preços (simples e mais sofisticados) disponíveis nos estabelecimentos no momento da pesquisa.</a:t>
            </a:r>
            <a:endParaRPr lang="pt-BR" sz="1050" b="1" dirty="0"/>
          </a:p>
        </p:txBody>
      </p:sp>
      <p:sp>
        <p:nvSpPr>
          <p:cNvPr id="10" name="Retângulo 9"/>
          <p:cNvSpPr/>
          <p:nvPr/>
        </p:nvSpPr>
        <p:spPr>
          <a:xfrm>
            <a:off x="329436" y="5460541"/>
            <a:ext cx="8172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Pesquisa realizada  pelos membros do PROCON Municipal de Arapiraca-AL, com apoio da Câmara dos Lojistas de Arapiraca (CDL-Arapiraca).</a:t>
            </a:r>
            <a:endParaRPr lang="pt-BR" sz="1050" b="1" dirty="0"/>
          </a:p>
        </p:txBody>
      </p:sp>
      <p:sp>
        <p:nvSpPr>
          <p:cNvPr id="12" name="Retângulo 11"/>
          <p:cNvSpPr/>
          <p:nvPr/>
        </p:nvSpPr>
        <p:spPr>
          <a:xfrm>
            <a:off x="345651" y="5732196"/>
            <a:ext cx="2117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/>
              <a:t>* </a:t>
            </a:r>
            <a:r>
              <a:rPr lang="pt-BR" sz="1050" b="1" dirty="0" smtClean="0">
                <a:solidFill>
                  <a:srgbClr val="004D86"/>
                </a:solidFill>
              </a:rPr>
              <a:t>Endereço dos estabelecimentos</a:t>
            </a:r>
            <a:r>
              <a:rPr lang="pt-BR" sz="1050" b="1" dirty="0" smtClean="0">
                <a:solidFill>
                  <a:srgbClr val="FF0000"/>
                </a:solidFill>
              </a:rPr>
              <a:t>:</a:t>
            </a:r>
            <a:endParaRPr lang="pt-BR" sz="1050" b="1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16408" y="6010309"/>
            <a:ext cx="86148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 smtClean="0"/>
              <a:t>- LASER ELETRO</a:t>
            </a:r>
            <a:r>
              <a:rPr lang="pt-BR" sz="1100" dirty="0" smtClean="0"/>
              <a:t>: Arapiraca Garden Shopping, R. José </a:t>
            </a:r>
            <a:r>
              <a:rPr lang="pt-BR" sz="1100" dirty="0" err="1" smtClean="0"/>
              <a:t>Jaílson</a:t>
            </a:r>
            <a:r>
              <a:rPr lang="pt-BR" sz="1100" dirty="0" smtClean="0"/>
              <a:t> Nunes, 493 - Santa Edwiges, Arapiraca – AL.</a:t>
            </a:r>
          </a:p>
          <a:p>
            <a:r>
              <a:rPr lang="pt-BR" sz="1100" b="1" dirty="0" smtClean="0"/>
              <a:t>- LOJAS AMERICANAS</a:t>
            </a:r>
            <a:r>
              <a:rPr lang="pt-BR" sz="1100" dirty="0" smtClean="0"/>
              <a:t>: Arapiraca Garden Shopping, R. José </a:t>
            </a:r>
            <a:r>
              <a:rPr lang="pt-BR" sz="1100" dirty="0" err="1" smtClean="0"/>
              <a:t>Jaílson</a:t>
            </a:r>
            <a:r>
              <a:rPr lang="pt-BR" sz="1100" dirty="0" smtClean="0"/>
              <a:t> Nunes, 493 - Santa Edwiges, Arapiraca – AL.</a:t>
            </a:r>
          </a:p>
          <a:p>
            <a:r>
              <a:rPr lang="pt-BR" sz="1100" b="1" dirty="0" smtClean="0"/>
              <a:t>- POLISHOP: </a:t>
            </a:r>
            <a:r>
              <a:rPr lang="pt-BR" sz="1100" dirty="0" smtClean="0"/>
              <a:t>Arapiraca Garden Shopping, R. José </a:t>
            </a:r>
            <a:r>
              <a:rPr lang="pt-BR" sz="1100" dirty="0" err="1" smtClean="0"/>
              <a:t>Jaílson</a:t>
            </a:r>
            <a:r>
              <a:rPr lang="pt-BR" sz="1100" dirty="0" smtClean="0"/>
              <a:t> Nunes, 493 - Santa Edwiges, Arapiraca – AL.</a:t>
            </a:r>
          </a:p>
          <a:p>
            <a:r>
              <a:rPr lang="pt-BR" sz="1100" b="1" dirty="0" smtClean="0"/>
              <a:t>- RICARDO ELETRO: </a:t>
            </a:r>
            <a:r>
              <a:rPr lang="pt-BR" sz="1100" dirty="0" smtClean="0"/>
              <a:t>Praça Manoel André, 221 – Centro, Arapiraca – AL.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8093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4586" y="0"/>
            <a:ext cx="3816424" cy="126876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Bodoni MT" pitchFamily="18" charset="0"/>
              </a:rPr>
              <a:t> </a:t>
            </a:r>
            <a:r>
              <a:rPr lang="pt-BR" sz="3600" i="1" dirty="0" smtClean="0">
                <a:latin typeface="Bodoni MT" pitchFamily="18" charset="0"/>
              </a:rPr>
              <a:t>Pesquisa de preços </a:t>
            </a:r>
            <a:br>
              <a:rPr lang="pt-BR" sz="3600" i="1" dirty="0" smtClean="0">
                <a:latin typeface="Bodoni MT" pitchFamily="18" charset="0"/>
              </a:rPr>
            </a:br>
            <a:r>
              <a:rPr lang="pt-BR" sz="3100" i="1" dirty="0" smtClean="0">
                <a:latin typeface="Bodoni MT" pitchFamily="18" charset="0"/>
              </a:rPr>
              <a:t># Dia dos Namorados</a:t>
            </a:r>
            <a:r>
              <a:rPr lang="pt-BR" sz="4000" dirty="0" smtClean="0">
                <a:latin typeface="Bodoni MT" pitchFamily="18" charset="0"/>
              </a:rPr>
              <a:t/>
            </a:r>
            <a:br>
              <a:rPr lang="pt-BR" sz="4000" dirty="0" smtClean="0">
                <a:latin typeface="Bodoni MT" pitchFamily="18" charset="0"/>
              </a:rPr>
            </a:br>
            <a:r>
              <a:rPr lang="pt-BR" sz="1600" dirty="0" smtClean="0">
                <a:latin typeface="Bodoni MT" pitchFamily="18" charset="0"/>
              </a:rPr>
              <a:t>P</a:t>
            </a:r>
            <a:r>
              <a:rPr lang="pt-BR" sz="1600" dirty="0" smtClean="0"/>
              <a:t>esquisa realizada entre </a:t>
            </a:r>
            <a:r>
              <a:rPr lang="pt-BR" sz="1800" dirty="0" smtClean="0"/>
              <a:t>os dias 29/05 a 01/06 </a:t>
            </a:r>
            <a:endParaRPr lang="pt-BR" sz="1800" dirty="0">
              <a:latin typeface="Bodoni MT" pitchFamily="18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055305"/>
              </p:ext>
            </p:extLst>
          </p:nvPr>
        </p:nvGraphicFramePr>
        <p:xfrm>
          <a:off x="467543" y="1340768"/>
          <a:ext cx="8034292" cy="3600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48257"/>
                <a:gridCol w="954794"/>
                <a:gridCol w="1059021"/>
                <a:gridCol w="954794"/>
                <a:gridCol w="981316"/>
                <a:gridCol w="954794"/>
                <a:gridCol w="981316"/>
              </a:tblGrid>
              <a:tr h="4326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ACESSÓRIOS/BIJUTERIAS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ESTABELECIMENTOS COMERCIAIS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26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RELOJOARIA BIG BEN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ROMMANEL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LATÚCIA SEMI JOIAS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726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PRODUTOS PESQUISADOS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726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Corrente com pingente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R$ 111,00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R$ 268,00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18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Brincos (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Pequenos/Médios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R$ 98,50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R$ 172,00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339966"/>
                          </a:solidFill>
                          <a:effectLst/>
                          <a:latin typeface="Calibri"/>
                        </a:rPr>
                        <a:t>R$ 5,00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R$ 158,00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6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Anel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R$ 74,00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R$ 189,00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R$ 366,00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6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Pulseira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339966"/>
                          </a:solidFill>
                          <a:effectLst/>
                          <a:latin typeface="Calibri"/>
                        </a:rPr>
                        <a:t>R$ 24,00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R$ 444,00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6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Alianças              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R$ 40,00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R$ 129,00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R$ 92,00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08" y="188641"/>
            <a:ext cx="1850085" cy="94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136" y="397087"/>
            <a:ext cx="1790700" cy="69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45651" y="4941168"/>
            <a:ext cx="81724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OBS.: O PROCON Municipal de Arapiraca-AL não se responsabiliza pela falta de produtos, ou pelas alterações de preços feitas sem aviso prévio. Importante salientar que os preços aqui registrados foram baseados nos itens com menores e maiores preços (simples e mais sofisticados) disponíveis nos estabelecimentos no momento da pesquisa.</a:t>
            </a:r>
            <a:endParaRPr lang="pt-BR" sz="1050" b="1" dirty="0"/>
          </a:p>
        </p:txBody>
      </p:sp>
      <p:sp>
        <p:nvSpPr>
          <p:cNvPr id="10" name="Retângulo 9"/>
          <p:cNvSpPr/>
          <p:nvPr/>
        </p:nvSpPr>
        <p:spPr>
          <a:xfrm>
            <a:off x="329436" y="5460541"/>
            <a:ext cx="8172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Pesquisa realizada  pelos membros do PROCON Municipal de Arapiraca-AL, com apoio da Câmara dos Lojistas de Arapiraca (CDL-Arapiraca).</a:t>
            </a:r>
            <a:endParaRPr lang="pt-BR" sz="1050" b="1" dirty="0"/>
          </a:p>
        </p:txBody>
      </p:sp>
      <p:sp>
        <p:nvSpPr>
          <p:cNvPr id="12" name="Retângulo 11"/>
          <p:cNvSpPr/>
          <p:nvPr/>
        </p:nvSpPr>
        <p:spPr>
          <a:xfrm>
            <a:off x="345651" y="5732196"/>
            <a:ext cx="2117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/>
              <a:t>* </a:t>
            </a:r>
            <a:r>
              <a:rPr lang="pt-BR" sz="1050" b="1" dirty="0" smtClean="0">
                <a:solidFill>
                  <a:srgbClr val="004D86"/>
                </a:solidFill>
              </a:rPr>
              <a:t>Endereço dos estabelecimentos</a:t>
            </a:r>
            <a:r>
              <a:rPr lang="pt-BR" sz="1050" b="1" dirty="0" smtClean="0">
                <a:solidFill>
                  <a:srgbClr val="FF0000"/>
                </a:solidFill>
              </a:rPr>
              <a:t>:</a:t>
            </a:r>
            <a:endParaRPr lang="pt-BR" sz="1050" b="1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16408" y="6010309"/>
            <a:ext cx="86148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 smtClean="0"/>
              <a:t>- </a:t>
            </a:r>
            <a:r>
              <a:rPr lang="pt-BR" sz="1100" b="1" dirty="0"/>
              <a:t>RELOJOARIA BIGBEN: </a:t>
            </a:r>
            <a:r>
              <a:rPr lang="pt-BR" sz="1100" dirty="0"/>
              <a:t>Rua Estudante José de Oliveira Leite, 98 – Centro, Arapiraca-AL.</a:t>
            </a:r>
          </a:p>
          <a:p>
            <a:r>
              <a:rPr lang="pt-BR" sz="1100" dirty="0"/>
              <a:t>- </a:t>
            </a:r>
            <a:r>
              <a:rPr lang="pt-BR" sz="1100" b="1" dirty="0"/>
              <a:t>ROMMANEL: </a:t>
            </a:r>
            <a:r>
              <a:rPr lang="pt-BR" sz="1100" dirty="0"/>
              <a:t>Praça Marques da Silva, Centro, Arapiraca – AL.</a:t>
            </a:r>
          </a:p>
          <a:p>
            <a:r>
              <a:rPr lang="pt-BR" sz="1100" b="1" dirty="0"/>
              <a:t>- LATÚCIA SEMI JOIAS: </a:t>
            </a:r>
            <a:r>
              <a:rPr lang="pt-BR" sz="1100" dirty="0"/>
              <a:t>Praça Bom Conselho, 105, Centro, Arapiraca – AL</a:t>
            </a:r>
            <a:r>
              <a:rPr lang="pt-BR" sz="1100" dirty="0" smtClean="0"/>
              <a:t>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2562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4586" y="0"/>
            <a:ext cx="3816424" cy="126876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Bodoni MT" pitchFamily="18" charset="0"/>
              </a:rPr>
              <a:t> </a:t>
            </a:r>
            <a:r>
              <a:rPr lang="pt-BR" sz="3600" i="1" dirty="0" smtClean="0">
                <a:latin typeface="Bodoni MT" pitchFamily="18" charset="0"/>
              </a:rPr>
              <a:t>Pesquisa de preços </a:t>
            </a:r>
            <a:br>
              <a:rPr lang="pt-BR" sz="3600" i="1" dirty="0" smtClean="0">
                <a:latin typeface="Bodoni MT" pitchFamily="18" charset="0"/>
              </a:rPr>
            </a:br>
            <a:r>
              <a:rPr lang="pt-BR" sz="3100" i="1" dirty="0" smtClean="0">
                <a:latin typeface="Bodoni MT" pitchFamily="18" charset="0"/>
              </a:rPr>
              <a:t># Dia dos Namorados</a:t>
            </a:r>
            <a:r>
              <a:rPr lang="pt-BR" sz="4000" dirty="0" smtClean="0">
                <a:latin typeface="Bodoni MT" pitchFamily="18" charset="0"/>
              </a:rPr>
              <a:t/>
            </a:r>
            <a:br>
              <a:rPr lang="pt-BR" sz="4000" dirty="0" smtClean="0">
                <a:latin typeface="Bodoni MT" pitchFamily="18" charset="0"/>
              </a:rPr>
            </a:br>
            <a:r>
              <a:rPr lang="pt-BR" sz="1600" dirty="0" smtClean="0">
                <a:latin typeface="Bodoni MT" pitchFamily="18" charset="0"/>
              </a:rPr>
              <a:t>P</a:t>
            </a:r>
            <a:r>
              <a:rPr lang="pt-BR" sz="1600" dirty="0" smtClean="0"/>
              <a:t>esquisa realizada entre </a:t>
            </a:r>
            <a:r>
              <a:rPr lang="pt-BR" sz="1800" dirty="0" smtClean="0"/>
              <a:t>os dias 29/05 a 01/06 </a:t>
            </a:r>
            <a:endParaRPr lang="pt-BR" sz="1800" dirty="0">
              <a:latin typeface="Bodoni MT" pitchFamily="18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66763"/>
              </p:ext>
            </p:extLst>
          </p:nvPr>
        </p:nvGraphicFramePr>
        <p:xfrm>
          <a:off x="335987" y="1268760"/>
          <a:ext cx="8323266" cy="393242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9038"/>
                <a:gridCol w="1189038"/>
                <a:gridCol w="1189038"/>
                <a:gridCol w="1189038"/>
                <a:gridCol w="1189038"/>
                <a:gridCol w="1189038"/>
                <a:gridCol w="1189038"/>
              </a:tblGrid>
              <a:tr h="2310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CALÇADOS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ESTABELECIMENTOS COMERCIAIS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10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PÉ QUENTE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MARCUS SAPATOS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ABYS MODAS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40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PRODUTOS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PESQUISADOS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Preço  Maior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Scarpin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R$ 79,90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R$ 129,90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R$ 122,10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Sandália </a:t>
                      </a:r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anabela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R$ 39,99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R$ 86,99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R$ 119,90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R$ 122,10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Sandália rasteira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R$ 69,99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R$ 24,90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R$ 99,90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Sapatilha Feminina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R$ 86,99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R$ 99,90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R$ 66,55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00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Sandália salto médio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R$ 114,99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339966"/>
                          </a:solidFill>
                          <a:effectLst/>
                          <a:latin typeface="Calibri"/>
                        </a:rPr>
                        <a:t>R$ 49,90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R$ 129,90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R$ 64,85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R$ 136,55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Sandália salto 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R$ 119,99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R$ 69,85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R$ 149,85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Sapato social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R$ 149,99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R$ 99,90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R$ 176,90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R$ 155,40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R$ 199,85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Sapatênis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R$ 39,99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R$ 79,99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R$ 99,90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R$ 185,60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R$ 177,65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Sapatilha masculina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R$ 39,99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R$ 119,99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R$ 99,90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R$ 168,60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R$ 138,80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Chuteira  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R$ 29,99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R$ 59,99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R$ 54,90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R$ 122,10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Tênis masculino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R$ 59,99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R$ 140,00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R$ 166,55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69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Tênis feminino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R$ 39,99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R$ 69,99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R$ 203,40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R$ 199,85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08" y="188641"/>
            <a:ext cx="1850085" cy="94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136" y="397087"/>
            <a:ext cx="1790700" cy="69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27801" y="5284657"/>
            <a:ext cx="81724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OBS.: O PROCON Municipal de Arapiraca-AL não se responsabiliza pela falta de produtos, ou </a:t>
            </a:r>
            <a:r>
              <a:rPr lang="pt-BR" sz="1050" b="1" dirty="0" err="1" smtClean="0"/>
              <a:t>pe-las</a:t>
            </a:r>
            <a:r>
              <a:rPr lang="pt-BR" sz="1050" b="1" dirty="0" smtClean="0"/>
              <a:t> alterações de preços feitas sem aviso prévio. Importante salientar que os preços aqui registrados foram baseados nos itens com menores e maiores preços (simples e mais sofisticados) disponíveis nos estabelecimentos no momento da pesquisa.</a:t>
            </a:r>
            <a:endParaRPr lang="pt-BR" sz="1050" b="1" dirty="0"/>
          </a:p>
        </p:txBody>
      </p:sp>
      <p:sp>
        <p:nvSpPr>
          <p:cNvPr id="10" name="Retângulo 9"/>
          <p:cNvSpPr/>
          <p:nvPr/>
        </p:nvSpPr>
        <p:spPr>
          <a:xfrm>
            <a:off x="329436" y="5841441"/>
            <a:ext cx="8172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Pesquisa realizada  pelos membros do PROCON Municipal de Arapiraca-AL, com apoio da Câmara dos Lojistas de Arapiraca (CDL-Arapiraca).</a:t>
            </a:r>
            <a:endParaRPr lang="pt-BR" sz="1050" b="1" dirty="0"/>
          </a:p>
        </p:txBody>
      </p:sp>
      <p:sp>
        <p:nvSpPr>
          <p:cNvPr id="12" name="Retângulo 11"/>
          <p:cNvSpPr/>
          <p:nvPr/>
        </p:nvSpPr>
        <p:spPr>
          <a:xfrm>
            <a:off x="327801" y="5984977"/>
            <a:ext cx="2117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/>
              <a:t>*</a:t>
            </a:r>
            <a:r>
              <a:rPr lang="pt-BR" sz="1400" dirty="0" smtClean="0">
                <a:solidFill>
                  <a:srgbClr val="004D86"/>
                </a:solidFill>
              </a:rPr>
              <a:t> </a:t>
            </a:r>
            <a:r>
              <a:rPr lang="pt-BR" sz="1050" b="1" dirty="0" smtClean="0">
                <a:solidFill>
                  <a:srgbClr val="004D86"/>
                </a:solidFill>
              </a:rPr>
              <a:t>Endereço dos estabelecimentos</a:t>
            </a:r>
            <a:r>
              <a:rPr lang="pt-BR" sz="1050" b="1" dirty="0" smtClean="0">
                <a:solidFill>
                  <a:srgbClr val="FF0000"/>
                </a:solidFill>
              </a:rPr>
              <a:t>:</a:t>
            </a:r>
            <a:endParaRPr lang="pt-BR" sz="1050" b="1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45651" y="6165304"/>
            <a:ext cx="86148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/>
              <a:t>-</a:t>
            </a:r>
            <a:r>
              <a:rPr lang="pt-BR" sz="1100" dirty="0"/>
              <a:t> </a:t>
            </a:r>
            <a:r>
              <a:rPr lang="pt-BR" sz="1100" b="1" dirty="0"/>
              <a:t>MARCUS SAPATOS: </a:t>
            </a:r>
            <a:r>
              <a:rPr lang="pt-BR" sz="1100" dirty="0"/>
              <a:t>Praça Manoel André, Centro, Arapiraca – AL.</a:t>
            </a:r>
          </a:p>
          <a:p>
            <a:r>
              <a:rPr lang="pt-BR" sz="1100" b="1" dirty="0"/>
              <a:t>- ABYS MODAS: </a:t>
            </a:r>
            <a:r>
              <a:rPr lang="pt-BR" sz="1100" dirty="0"/>
              <a:t>Praça Manoel André, 147, Centro, Arapiraca – AL.</a:t>
            </a:r>
          </a:p>
          <a:p>
            <a:r>
              <a:rPr lang="pt-BR" sz="1100" b="1" dirty="0"/>
              <a:t>- PÉ QUENTE: </a:t>
            </a:r>
            <a:r>
              <a:rPr lang="pt-BR" sz="1100" dirty="0"/>
              <a:t>Av. Rio Branco, 68, Centro, Arapiraca-AL</a:t>
            </a:r>
            <a:r>
              <a:rPr lang="pt-BR" sz="1100" dirty="0" smtClean="0"/>
              <a:t>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8043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4586" y="0"/>
            <a:ext cx="3816424" cy="126876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Bodoni MT" pitchFamily="18" charset="0"/>
              </a:rPr>
              <a:t> </a:t>
            </a:r>
            <a:r>
              <a:rPr lang="pt-BR" sz="3600" i="1" dirty="0" smtClean="0">
                <a:latin typeface="Bodoni MT" pitchFamily="18" charset="0"/>
              </a:rPr>
              <a:t>Pesquisa de preços </a:t>
            </a:r>
            <a:br>
              <a:rPr lang="pt-BR" sz="3600" i="1" dirty="0" smtClean="0">
                <a:latin typeface="Bodoni MT" pitchFamily="18" charset="0"/>
              </a:rPr>
            </a:br>
            <a:r>
              <a:rPr lang="pt-BR" sz="3100" i="1" dirty="0" smtClean="0">
                <a:latin typeface="Bodoni MT" pitchFamily="18" charset="0"/>
              </a:rPr>
              <a:t># Dia dos Namorados</a:t>
            </a:r>
            <a:r>
              <a:rPr lang="pt-BR" sz="4000" dirty="0" smtClean="0">
                <a:latin typeface="Bodoni MT" pitchFamily="18" charset="0"/>
              </a:rPr>
              <a:t/>
            </a:r>
            <a:br>
              <a:rPr lang="pt-BR" sz="4000" dirty="0" smtClean="0">
                <a:latin typeface="Bodoni MT" pitchFamily="18" charset="0"/>
              </a:rPr>
            </a:br>
            <a:r>
              <a:rPr lang="pt-BR" sz="1600" dirty="0" smtClean="0">
                <a:latin typeface="Bodoni MT" pitchFamily="18" charset="0"/>
              </a:rPr>
              <a:t>P</a:t>
            </a:r>
            <a:r>
              <a:rPr lang="pt-BR" sz="1600" dirty="0" smtClean="0"/>
              <a:t>esquisa realizada entre </a:t>
            </a:r>
            <a:r>
              <a:rPr lang="pt-BR" sz="1800" dirty="0" smtClean="0"/>
              <a:t>os dias 29/05 a 01/06 </a:t>
            </a:r>
            <a:endParaRPr lang="pt-BR" sz="1800" dirty="0">
              <a:latin typeface="Bodoni MT" pitchFamily="18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689758"/>
              </p:ext>
            </p:extLst>
          </p:nvPr>
        </p:nvGraphicFramePr>
        <p:xfrm>
          <a:off x="353190" y="1340769"/>
          <a:ext cx="8323266" cy="38654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9038"/>
                <a:gridCol w="1189038"/>
                <a:gridCol w="1189038"/>
                <a:gridCol w="1189038"/>
                <a:gridCol w="1189038"/>
                <a:gridCol w="1189038"/>
                <a:gridCol w="1189038"/>
              </a:tblGrid>
              <a:tr h="2310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VESTUÁRIO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ESTABELECIMENTOS COMERCIAIS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10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VIBONATTI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ALEATORY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VIA 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40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PRODUTOS PESQUISADOS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Calça jeans masc.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R$ 99,90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R$ 198,80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R$ 199,90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R$ 269,00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R$ 189,00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R$ 695,00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Camisa social masc.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R$ 114,90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R$ 189,50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R$ 289,50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Camisa Polo masc.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R$ 169,90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R$ 69,90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R$ 249,00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R$ 98,00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R$ 349,00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Camiseta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R$ 89,90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R$ 79,00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R$ 169,90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00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Bermuda masculina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R$ 88,00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R$ 289,00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R$ 203,00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R$ 355,00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Boné         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R$ 79,90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R$ 79,00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R$ 169,00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Carteira     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R$ 69,90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R$ 129,24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Cinto          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R$ 73,44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R$ 89,90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Calça jeans fem.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R$ 99,90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R$ 239,90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R$ 178,00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R$ 695,00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Blusa Feminina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R$ 139,00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R$ 229,00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Vestido casual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R$ 179,00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R$ 189,00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R$ 179,00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69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Shorts tecido 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R$ 209,00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08" y="188641"/>
            <a:ext cx="1850085" cy="94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136" y="397087"/>
            <a:ext cx="1790700" cy="69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62090" y="5153488"/>
            <a:ext cx="81724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OBS.: O PROCON Municipal </a:t>
            </a:r>
            <a:r>
              <a:rPr lang="pt-BR" sz="1050" b="1" dirty="0" err="1" smtClean="0"/>
              <a:t>d-e</a:t>
            </a:r>
            <a:r>
              <a:rPr lang="pt-BR" sz="1050" b="1" dirty="0" smtClean="0"/>
              <a:t> Arapiraca-AL não </a:t>
            </a:r>
            <a:r>
              <a:rPr lang="pt-BR" sz="1050" b="1" dirty="0" err="1" smtClean="0"/>
              <a:t>s-e</a:t>
            </a:r>
            <a:r>
              <a:rPr lang="pt-BR" sz="1050" b="1" dirty="0" smtClean="0"/>
              <a:t> responsabiliza pela falta de produtos, ou pelas alterações de preços feitas sem aviso prévio. Importante salientar que os preços aqui registrados foram baseados nos itens com menores e maiores preços (simples e mais sofisticados) disponíveis nos estabelecimentos no momento da pesquisa.</a:t>
            </a:r>
            <a:endParaRPr lang="pt-BR" sz="1050" b="1" dirty="0"/>
          </a:p>
        </p:txBody>
      </p:sp>
      <p:sp>
        <p:nvSpPr>
          <p:cNvPr id="10" name="Retângulo 9"/>
          <p:cNvSpPr/>
          <p:nvPr/>
        </p:nvSpPr>
        <p:spPr>
          <a:xfrm>
            <a:off x="345651" y="5730569"/>
            <a:ext cx="8172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Pesquisa realizada  pelos membros do PROCON Municipal de Arapiraca-AL, com apoio da Câmara dos Lojistas de Arapiraca (CDL-Arapiraca).</a:t>
            </a:r>
            <a:endParaRPr lang="pt-BR" sz="1050" b="1" dirty="0"/>
          </a:p>
        </p:txBody>
      </p:sp>
      <p:sp>
        <p:nvSpPr>
          <p:cNvPr id="12" name="Retângulo 11"/>
          <p:cNvSpPr/>
          <p:nvPr/>
        </p:nvSpPr>
        <p:spPr>
          <a:xfrm>
            <a:off x="362090" y="5900660"/>
            <a:ext cx="2117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/>
              <a:t>* </a:t>
            </a:r>
            <a:r>
              <a:rPr lang="pt-BR" sz="1050" b="1" dirty="0" smtClean="0">
                <a:solidFill>
                  <a:srgbClr val="004D86"/>
                </a:solidFill>
              </a:rPr>
              <a:t>Endereço dos estabelecimentos</a:t>
            </a:r>
            <a:r>
              <a:rPr lang="pt-BR" sz="1050" b="1" dirty="0" smtClean="0">
                <a:solidFill>
                  <a:srgbClr val="FF0000"/>
                </a:solidFill>
              </a:rPr>
              <a:t>:</a:t>
            </a:r>
            <a:endParaRPr lang="pt-BR" sz="1050" b="1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45651" y="6165304"/>
            <a:ext cx="86148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/>
              <a:t>- LOJA VIA “G”: </a:t>
            </a:r>
            <a:r>
              <a:rPr lang="pt-BR" sz="1100" dirty="0"/>
              <a:t>Rua Lúcio Roberto, nº23, Centro, Arapiraca-AL.</a:t>
            </a:r>
          </a:p>
          <a:p>
            <a:r>
              <a:rPr lang="pt-BR" sz="1100" b="1" dirty="0"/>
              <a:t>-</a:t>
            </a:r>
            <a:r>
              <a:rPr lang="pt-BR" sz="1100" dirty="0"/>
              <a:t> </a:t>
            </a:r>
            <a:r>
              <a:rPr lang="pt-BR" sz="1100" b="1" dirty="0"/>
              <a:t>VIBONATTI: </a:t>
            </a:r>
            <a:r>
              <a:rPr lang="pt-BR" sz="1100" dirty="0"/>
              <a:t>Arapiraca Garden Shopping, R. José </a:t>
            </a:r>
            <a:r>
              <a:rPr lang="pt-BR" sz="1100" dirty="0" err="1"/>
              <a:t>Jaílson</a:t>
            </a:r>
            <a:r>
              <a:rPr lang="pt-BR" sz="1100" dirty="0"/>
              <a:t> Nunes, 493 - Santa Edwiges, Arapiraca – AL.</a:t>
            </a:r>
          </a:p>
          <a:p>
            <a:r>
              <a:rPr lang="pt-BR" sz="1100" b="1" dirty="0"/>
              <a:t>- ALEATORY: </a:t>
            </a:r>
            <a:r>
              <a:rPr lang="pt-BR" sz="1100" dirty="0"/>
              <a:t>Arapiraca Garden Shopping, R. José </a:t>
            </a:r>
            <a:r>
              <a:rPr lang="pt-BR" sz="1100" dirty="0" err="1"/>
              <a:t>Jaílson</a:t>
            </a:r>
            <a:r>
              <a:rPr lang="pt-BR" sz="1100" dirty="0"/>
              <a:t> Nunes, 493 - Santa Edwiges, Arapiraca – AL</a:t>
            </a:r>
            <a:r>
              <a:rPr lang="pt-BR" sz="1100" dirty="0" smtClean="0"/>
              <a:t>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7042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4586" y="0"/>
            <a:ext cx="3816424" cy="126876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Bodoni MT" pitchFamily="18" charset="0"/>
              </a:rPr>
              <a:t> </a:t>
            </a:r>
            <a:r>
              <a:rPr lang="pt-BR" sz="3600" i="1" dirty="0" smtClean="0">
                <a:latin typeface="Bodoni MT" pitchFamily="18" charset="0"/>
              </a:rPr>
              <a:t>Pesquisa de preços </a:t>
            </a:r>
            <a:br>
              <a:rPr lang="pt-BR" sz="3600" i="1" dirty="0" smtClean="0">
                <a:latin typeface="Bodoni MT" pitchFamily="18" charset="0"/>
              </a:rPr>
            </a:br>
            <a:r>
              <a:rPr lang="pt-BR" sz="3100" i="1" dirty="0" smtClean="0">
                <a:latin typeface="Bodoni MT" pitchFamily="18" charset="0"/>
              </a:rPr>
              <a:t># Dia dos Namorados</a:t>
            </a:r>
            <a:r>
              <a:rPr lang="pt-BR" sz="4000" dirty="0" smtClean="0">
                <a:latin typeface="Bodoni MT" pitchFamily="18" charset="0"/>
              </a:rPr>
              <a:t/>
            </a:r>
            <a:br>
              <a:rPr lang="pt-BR" sz="4000" dirty="0" smtClean="0">
                <a:latin typeface="Bodoni MT" pitchFamily="18" charset="0"/>
              </a:rPr>
            </a:br>
            <a:r>
              <a:rPr lang="pt-BR" sz="1600" dirty="0" smtClean="0">
                <a:latin typeface="Bodoni MT" pitchFamily="18" charset="0"/>
              </a:rPr>
              <a:t>P</a:t>
            </a:r>
            <a:r>
              <a:rPr lang="pt-BR" sz="1600" dirty="0" smtClean="0"/>
              <a:t>esquisa realizada entre </a:t>
            </a:r>
            <a:r>
              <a:rPr lang="pt-BR" sz="1800" dirty="0" smtClean="0"/>
              <a:t>os dias 29/05 a 01/06 </a:t>
            </a:r>
            <a:endParaRPr lang="pt-BR" sz="1800" dirty="0">
              <a:latin typeface="Bodoni MT" pitchFamily="18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224197"/>
              </p:ext>
            </p:extLst>
          </p:nvPr>
        </p:nvGraphicFramePr>
        <p:xfrm>
          <a:off x="353190" y="1340766"/>
          <a:ext cx="8323266" cy="35283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38490"/>
                <a:gridCol w="1039586"/>
                <a:gridCol w="1189038"/>
                <a:gridCol w="1189038"/>
                <a:gridCol w="1189038"/>
                <a:gridCol w="1189038"/>
                <a:gridCol w="1189038"/>
              </a:tblGrid>
              <a:tr h="255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ARTIGOS ESPORTIVOS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ESTABELECIMENTOS COMERCIAIS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52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MAGAZINE SPORTCAL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SÓ ESPORTE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CENTAURO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215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PRODUTOS PESQUISADOS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</a:tr>
              <a:tr h="25524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Tênis masc.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R$ 52,00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R$ 462,00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9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Chuteira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R$ 106,00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24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Camisa esportiva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R$ 56,00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9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Camisa Polo esportiva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R$ 56,00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R$ 126,00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56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Shorts       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R$ 110,00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R$ 110,00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24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Tênis feminino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R$ 288,00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24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Malha feminina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R$ 148,00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24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Conjunto esportivo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R$ 129,00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R$ 273,00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24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Mochila  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R$ 129,00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R$ 216,00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9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Boné         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R$ 73,00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R$ 105,00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08" y="188641"/>
            <a:ext cx="1850085" cy="94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136" y="397087"/>
            <a:ext cx="1790700" cy="69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62090" y="4869160"/>
            <a:ext cx="81724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OBS.: O PROCON Municipal de Arapiraca-AL não se responsabiliza pela falta de produtos, ou pelas alterações de preços feitas sem aviso prévio. Importante salientar que os preços aqui registrados foram baseados nos itens com menores e maiores preços (simples e mais sofisticados) disponíveis nos estabelecimentos no momento da pesquisa.</a:t>
            </a:r>
            <a:endParaRPr lang="pt-BR" sz="1050" b="1" dirty="0"/>
          </a:p>
        </p:txBody>
      </p:sp>
      <p:sp>
        <p:nvSpPr>
          <p:cNvPr id="10" name="Retângulo 9"/>
          <p:cNvSpPr/>
          <p:nvPr/>
        </p:nvSpPr>
        <p:spPr>
          <a:xfrm>
            <a:off x="330498" y="5490833"/>
            <a:ext cx="8172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Pesquisa realizada  pelos membros do PROCON Municipal de Arapiraca-AL, com apoio da Câmara dos Lojistas de Arapiraca (CDL-Arapiraca).</a:t>
            </a:r>
            <a:endParaRPr lang="pt-BR" sz="1050" b="1" dirty="0"/>
          </a:p>
        </p:txBody>
      </p:sp>
      <p:sp>
        <p:nvSpPr>
          <p:cNvPr id="12" name="Retângulo 11"/>
          <p:cNvSpPr/>
          <p:nvPr/>
        </p:nvSpPr>
        <p:spPr>
          <a:xfrm>
            <a:off x="330498" y="5752793"/>
            <a:ext cx="2117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/>
              <a:t>*</a:t>
            </a:r>
            <a:r>
              <a:rPr lang="pt-BR" sz="1400" dirty="0" smtClean="0">
                <a:solidFill>
                  <a:srgbClr val="004D86"/>
                </a:solidFill>
              </a:rPr>
              <a:t> </a:t>
            </a:r>
            <a:r>
              <a:rPr lang="pt-BR" sz="1050" b="1" dirty="0" smtClean="0">
                <a:solidFill>
                  <a:srgbClr val="004D86"/>
                </a:solidFill>
              </a:rPr>
              <a:t>Endereço dos estabelecimentos</a:t>
            </a:r>
            <a:r>
              <a:rPr lang="pt-BR" sz="1050" b="1" dirty="0" smtClean="0">
                <a:solidFill>
                  <a:srgbClr val="FF0000"/>
                </a:solidFill>
              </a:rPr>
              <a:t>:</a:t>
            </a:r>
            <a:endParaRPr lang="pt-BR" sz="1050" b="1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45651" y="6095530"/>
            <a:ext cx="86148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/>
              <a:t>- MAGAZINE SPORTCAL: </a:t>
            </a:r>
            <a:r>
              <a:rPr lang="pt-BR" sz="1100" dirty="0"/>
              <a:t>Av. Rio Branco, 301 – Centro, Arapiraca-AL.</a:t>
            </a:r>
          </a:p>
          <a:p>
            <a:r>
              <a:rPr lang="pt-BR" sz="1100" b="1" dirty="0"/>
              <a:t>- SÓ ESPORTE: </a:t>
            </a:r>
            <a:r>
              <a:rPr lang="pt-BR" sz="1100" dirty="0"/>
              <a:t>Praça Bom Conselho, 88ª – Centro, Arapiraca – AL.</a:t>
            </a:r>
          </a:p>
          <a:p>
            <a:r>
              <a:rPr lang="pt-BR" sz="1100" b="1" dirty="0"/>
              <a:t>-CENTAURO: </a:t>
            </a:r>
            <a:r>
              <a:rPr lang="pt-BR" sz="1100" dirty="0"/>
              <a:t>Arapiraca Garden Shopping, R. José </a:t>
            </a:r>
            <a:r>
              <a:rPr lang="pt-BR" sz="1100" dirty="0" err="1"/>
              <a:t>Jaílson</a:t>
            </a:r>
            <a:r>
              <a:rPr lang="pt-BR" sz="1100" dirty="0"/>
              <a:t> Nunes, 493 - Santa Edwiges, Arapiraca – AL</a:t>
            </a:r>
            <a:r>
              <a:rPr lang="pt-BR" sz="1100" dirty="0" smtClean="0"/>
              <a:t>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1145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4586" y="0"/>
            <a:ext cx="3816424" cy="126876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Bodoni MT" pitchFamily="18" charset="0"/>
              </a:rPr>
              <a:t> </a:t>
            </a:r>
            <a:r>
              <a:rPr lang="pt-BR" sz="3600" i="1" dirty="0" smtClean="0">
                <a:latin typeface="Bodoni MT" pitchFamily="18" charset="0"/>
              </a:rPr>
              <a:t>Pesquisa de preços </a:t>
            </a:r>
            <a:br>
              <a:rPr lang="pt-BR" sz="3600" i="1" dirty="0" smtClean="0">
                <a:latin typeface="Bodoni MT" pitchFamily="18" charset="0"/>
              </a:rPr>
            </a:br>
            <a:r>
              <a:rPr lang="pt-BR" sz="3100" i="1" dirty="0" smtClean="0">
                <a:latin typeface="Bodoni MT" pitchFamily="18" charset="0"/>
              </a:rPr>
              <a:t># Dia dos Namorados</a:t>
            </a:r>
            <a:r>
              <a:rPr lang="pt-BR" sz="4000" dirty="0" smtClean="0">
                <a:latin typeface="Bodoni MT" pitchFamily="18" charset="0"/>
              </a:rPr>
              <a:t/>
            </a:r>
            <a:br>
              <a:rPr lang="pt-BR" sz="4000" dirty="0" smtClean="0">
                <a:latin typeface="Bodoni MT" pitchFamily="18" charset="0"/>
              </a:rPr>
            </a:br>
            <a:r>
              <a:rPr lang="pt-BR" sz="1600" dirty="0" smtClean="0">
                <a:latin typeface="Bodoni MT" pitchFamily="18" charset="0"/>
              </a:rPr>
              <a:t>P</a:t>
            </a:r>
            <a:r>
              <a:rPr lang="pt-BR" sz="1600" dirty="0" smtClean="0"/>
              <a:t>esquisa realizada entre </a:t>
            </a:r>
            <a:r>
              <a:rPr lang="pt-BR" sz="1800" dirty="0" smtClean="0"/>
              <a:t>os dias 29/05 a 01/06 </a:t>
            </a:r>
            <a:endParaRPr lang="pt-BR" sz="1800" dirty="0">
              <a:latin typeface="Bodoni MT" pitchFamily="18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98067"/>
              </p:ext>
            </p:extLst>
          </p:nvPr>
        </p:nvGraphicFramePr>
        <p:xfrm>
          <a:off x="353190" y="1340769"/>
          <a:ext cx="8323263" cy="34208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4807"/>
                <a:gridCol w="924807"/>
                <a:gridCol w="924807"/>
                <a:gridCol w="924807"/>
                <a:gridCol w="924807"/>
                <a:gridCol w="924807"/>
                <a:gridCol w="924807"/>
                <a:gridCol w="924807"/>
                <a:gridCol w="924807"/>
              </a:tblGrid>
              <a:tr h="2310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PERFUMARIA/COSMÉTICOS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ESTABELECIMENTOS COMERCIAIS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10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YES COSMETICS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ALETHIA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MAHOGANY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 BOTICÁRIO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40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PRODUTOS PESQUISADOS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Perfume Feminino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R$ 69,90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R$ 39,00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R$ 567,00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R$ 69,00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R$ 139,00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R$ 69,00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R$ 209,00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Perfume Masculino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R$ 74,90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R$ 599,00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R$ 69,00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R$ 139,00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R$ 79,00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Kit Perfume Feminino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R$ 68,90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R$ 128,60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R$ 429,00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R$ 499,00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R$ 132,00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R$ 329,00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R$ 179,00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Kit Perfume Masculino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R$ 68,90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R$ 95,90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R$ 429,00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R$ 499,00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R$ 136,00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R$ 277,00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R$ 79,00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R$ 298,00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00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Kit Banho Feminino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R$ 29,90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R$ 92,70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R$ 92,00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R$ 131,00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R$ 54,90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R$ 179,50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Kit Banho Masculino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R$ 43,40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R$ 75,70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R$ 99,60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Kit Barba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R$ 54,80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R$ 103,00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R$ 109,00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R$ 69,90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R$ 87,90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Kit maquiagem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R$ 79,70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R$ 148,40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R$ 126,60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R$ 259,00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08" y="188641"/>
            <a:ext cx="1850085" cy="94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136" y="397087"/>
            <a:ext cx="1790700" cy="69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45651" y="4869159"/>
            <a:ext cx="81724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OBS.: O PROCON Municipal de Arapiraca-AL não se responsabiliza pela falta de produtos, ou pelas alterações de preços feitas sem aviso prévio. Importante salientar que os preços aqui registrados foram baseados nos itens com menores e maiores preços (simples e mais sofisticados) disponíveis nos estabelecimentos no momento da pesquisa.</a:t>
            </a:r>
            <a:endParaRPr lang="pt-BR" sz="1050" b="1" dirty="0"/>
          </a:p>
        </p:txBody>
      </p:sp>
      <p:sp>
        <p:nvSpPr>
          <p:cNvPr id="10" name="Retângulo 9"/>
          <p:cNvSpPr/>
          <p:nvPr/>
        </p:nvSpPr>
        <p:spPr>
          <a:xfrm>
            <a:off x="330498" y="5490833"/>
            <a:ext cx="8172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Pesquisa realizada  pelos membros do PROCON Municipal de Arapiraca-AL, com apoio da Câmara dos Lojistas de Arapiraca (CDL-Arapiraca).</a:t>
            </a:r>
            <a:endParaRPr lang="pt-BR" sz="1050" b="1" dirty="0"/>
          </a:p>
        </p:txBody>
      </p:sp>
      <p:sp>
        <p:nvSpPr>
          <p:cNvPr id="12" name="Retângulo 11"/>
          <p:cNvSpPr/>
          <p:nvPr/>
        </p:nvSpPr>
        <p:spPr>
          <a:xfrm>
            <a:off x="330498" y="5752793"/>
            <a:ext cx="2117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/>
              <a:t>*</a:t>
            </a:r>
            <a:r>
              <a:rPr lang="pt-BR" sz="1400" dirty="0" smtClean="0">
                <a:solidFill>
                  <a:srgbClr val="004D86"/>
                </a:solidFill>
              </a:rPr>
              <a:t> </a:t>
            </a:r>
            <a:r>
              <a:rPr lang="pt-BR" sz="1050" b="1" dirty="0" smtClean="0">
                <a:solidFill>
                  <a:srgbClr val="004D86"/>
                </a:solidFill>
              </a:rPr>
              <a:t>Endereço dos estabelecimentos</a:t>
            </a:r>
            <a:r>
              <a:rPr lang="pt-BR" sz="1050" b="1" dirty="0" smtClean="0">
                <a:solidFill>
                  <a:srgbClr val="FF0000"/>
                </a:solidFill>
              </a:rPr>
              <a:t>:</a:t>
            </a:r>
            <a:endParaRPr lang="pt-BR" sz="1050" b="1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45651" y="6059392"/>
            <a:ext cx="86148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/>
              <a:t>- YES COSMETICS: </a:t>
            </a:r>
            <a:r>
              <a:rPr lang="pt-BR" sz="1100" dirty="0"/>
              <a:t>Arapiraca Garden Shopping, R. José </a:t>
            </a:r>
            <a:r>
              <a:rPr lang="pt-BR" sz="1100" dirty="0" err="1"/>
              <a:t>Jaílson</a:t>
            </a:r>
            <a:r>
              <a:rPr lang="pt-BR" sz="1100" dirty="0"/>
              <a:t> Nunes, 493 - Santa Edwiges, Arapiraca – AL.</a:t>
            </a:r>
          </a:p>
          <a:p>
            <a:r>
              <a:rPr lang="pt-BR" sz="1100" b="1" dirty="0"/>
              <a:t>- ALETHIA: </a:t>
            </a:r>
            <a:r>
              <a:rPr lang="pt-BR" sz="1100" dirty="0"/>
              <a:t>Arapiraca Garden Shopping, R. José </a:t>
            </a:r>
            <a:r>
              <a:rPr lang="pt-BR" sz="1100" dirty="0" err="1"/>
              <a:t>Jaílson</a:t>
            </a:r>
            <a:r>
              <a:rPr lang="pt-BR" sz="1100" dirty="0"/>
              <a:t> Nunes, 493 - Santa Edwiges, Arapiraca – AL.</a:t>
            </a:r>
          </a:p>
          <a:p>
            <a:r>
              <a:rPr lang="pt-BR" sz="1100" b="1" dirty="0" smtClean="0"/>
              <a:t>- MAHOGANY</a:t>
            </a:r>
            <a:r>
              <a:rPr lang="pt-BR" sz="1100" b="1" dirty="0"/>
              <a:t>: </a:t>
            </a:r>
            <a:r>
              <a:rPr lang="pt-BR" sz="1100" dirty="0"/>
              <a:t>Arapiraca Garden Shopping, R. José </a:t>
            </a:r>
            <a:r>
              <a:rPr lang="pt-BR" sz="1100" dirty="0" err="1"/>
              <a:t>Jaílson</a:t>
            </a:r>
            <a:r>
              <a:rPr lang="pt-BR" sz="1100" dirty="0"/>
              <a:t> Nunes, 493 - Santa Edwiges, Arapiraca – AL.</a:t>
            </a:r>
          </a:p>
          <a:p>
            <a:r>
              <a:rPr lang="pt-BR" sz="1100" b="1" dirty="0"/>
              <a:t>- O BOTICÁRIO: </a:t>
            </a:r>
            <a:r>
              <a:rPr lang="pt-BR" sz="1100" dirty="0"/>
              <a:t>Praça Marques da Silva, 10 – Centro, Arapiraca-AL</a:t>
            </a:r>
            <a:r>
              <a:rPr lang="pt-BR" sz="1100" dirty="0" smtClean="0"/>
              <a:t>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9077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4586" y="0"/>
            <a:ext cx="3816424" cy="126876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Bodoni MT" pitchFamily="18" charset="0"/>
              </a:rPr>
              <a:t> </a:t>
            </a:r>
            <a:r>
              <a:rPr lang="pt-BR" sz="3600" i="1" dirty="0" smtClean="0">
                <a:latin typeface="Bodoni MT" pitchFamily="18" charset="0"/>
              </a:rPr>
              <a:t>Pesquisa de preços </a:t>
            </a:r>
            <a:br>
              <a:rPr lang="pt-BR" sz="3600" i="1" dirty="0" smtClean="0">
                <a:latin typeface="Bodoni MT" pitchFamily="18" charset="0"/>
              </a:rPr>
            </a:br>
            <a:r>
              <a:rPr lang="pt-BR" sz="3100" i="1" dirty="0" smtClean="0">
                <a:latin typeface="Bodoni MT" pitchFamily="18" charset="0"/>
              </a:rPr>
              <a:t># Dia dos Namorados</a:t>
            </a:r>
            <a:r>
              <a:rPr lang="pt-BR" sz="4000" dirty="0" smtClean="0">
                <a:latin typeface="Bodoni MT" pitchFamily="18" charset="0"/>
              </a:rPr>
              <a:t/>
            </a:r>
            <a:br>
              <a:rPr lang="pt-BR" sz="4000" dirty="0" smtClean="0">
                <a:latin typeface="Bodoni MT" pitchFamily="18" charset="0"/>
              </a:rPr>
            </a:br>
            <a:r>
              <a:rPr lang="pt-BR" sz="1600" dirty="0" smtClean="0">
                <a:latin typeface="Bodoni MT" pitchFamily="18" charset="0"/>
              </a:rPr>
              <a:t>P</a:t>
            </a:r>
            <a:r>
              <a:rPr lang="pt-BR" sz="1600" dirty="0" smtClean="0"/>
              <a:t>esquisa realizada entre </a:t>
            </a:r>
            <a:r>
              <a:rPr lang="pt-BR" sz="1800" dirty="0" smtClean="0"/>
              <a:t>os dias 29/05 a 01/06 </a:t>
            </a:r>
            <a:endParaRPr lang="pt-BR" sz="1800" dirty="0">
              <a:latin typeface="Bodoni MT" pitchFamily="18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289252"/>
              </p:ext>
            </p:extLst>
          </p:nvPr>
        </p:nvGraphicFramePr>
        <p:xfrm>
          <a:off x="353190" y="1340769"/>
          <a:ext cx="8323263" cy="29636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10498"/>
                <a:gridCol w="864096"/>
                <a:gridCol w="792088"/>
                <a:gridCol w="936104"/>
                <a:gridCol w="864096"/>
                <a:gridCol w="864096"/>
                <a:gridCol w="864096"/>
                <a:gridCol w="803382"/>
                <a:gridCol w="924807"/>
              </a:tblGrid>
              <a:tr h="2310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FLORICULTURAS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ESTABELECIMENTOS COMERCIAIS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10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LAURY FLORES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BEIJA FLOR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SÃO DOMINGOS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ANTURIUS BASTY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40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PRODUTOS PESQUISADOS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Botão da rosa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Buquê 3 rosas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Buquê 12 rosas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R$ 84,00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Cesta café da manhã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00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Cesta chocolate com flores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Cesta de banho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t-BR" sz="1600" b="1" i="0" u="none" strike="noStrike" dirty="0">
                        <a:solidFill>
                          <a:srgbClr val="004D8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R$ 35,00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Cesta com pelúcia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R$ 145,00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R$ 35,00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R$ 35,00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Cesta de vinho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08" y="188641"/>
            <a:ext cx="1850085" cy="94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136" y="397087"/>
            <a:ext cx="1790700" cy="69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30498" y="4509120"/>
            <a:ext cx="81724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OBS.: O PROCON Municipal de Arapiraca-AL não se responsabiliza pela falta de produtos, ou pelas alterações de preços feitas sem aviso prévio. Importante salientar que os preços aqui registrados foram baseados nos itens com menores e maiores preços (simples e mais sofisticados) disponíveis nos estabelecimentos no momento da pesquisa.</a:t>
            </a:r>
            <a:endParaRPr lang="pt-BR" sz="1050" b="1" dirty="0"/>
          </a:p>
        </p:txBody>
      </p:sp>
      <p:sp>
        <p:nvSpPr>
          <p:cNvPr id="10" name="Retângulo 9"/>
          <p:cNvSpPr/>
          <p:nvPr/>
        </p:nvSpPr>
        <p:spPr>
          <a:xfrm>
            <a:off x="316408" y="5103513"/>
            <a:ext cx="8172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Pesquisa realizada  pelos membros do PROCON Municipal de Arapiraca-AL, com apoio da Câmara dos Lojistas de Arapiraca (CDL-Arapiraca).</a:t>
            </a:r>
            <a:endParaRPr lang="pt-BR" sz="1050" b="1" dirty="0"/>
          </a:p>
        </p:txBody>
      </p:sp>
      <p:sp>
        <p:nvSpPr>
          <p:cNvPr id="12" name="Retângulo 11"/>
          <p:cNvSpPr/>
          <p:nvPr/>
        </p:nvSpPr>
        <p:spPr>
          <a:xfrm>
            <a:off x="330498" y="5440953"/>
            <a:ext cx="2117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/>
              <a:t>*</a:t>
            </a:r>
            <a:r>
              <a:rPr lang="pt-BR" sz="1400" dirty="0" smtClean="0">
                <a:solidFill>
                  <a:srgbClr val="004D86"/>
                </a:solidFill>
              </a:rPr>
              <a:t> </a:t>
            </a:r>
            <a:r>
              <a:rPr lang="pt-BR" sz="1050" b="1" dirty="0" smtClean="0">
                <a:solidFill>
                  <a:srgbClr val="004D86"/>
                </a:solidFill>
              </a:rPr>
              <a:t>Endereço dos estabelecimentos</a:t>
            </a:r>
            <a:r>
              <a:rPr lang="pt-BR" sz="1050" b="1" dirty="0" smtClean="0">
                <a:solidFill>
                  <a:srgbClr val="FF0000"/>
                </a:solidFill>
              </a:rPr>
              <a:t>:</a:t>
            </a:r>
            <a:endParaRPr lang="pt-BR" sz="1050" b="1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16408" y="5767930"/>
            <a:ext cx="86148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/>
              <a:t>-</a:t>
            </a:r>
            <a:r>
              <a:rPr lang="pt-BR" sz="1100" dirty="0"/>
              <a:t> </a:t>
            </a:r>
            <a:r>
              <a:rPr lang="pt-BR" sz="1100" b="1" dirty="0"/>
              <a:t>LAURY FLORES: : </a:t>
            </a:r>
            <a:r>
              <a:rPr lang="pt-BR" sz="1100" dirty="0"/>
              <a:t>Praça Marques da Silva, 3291 – Centro, Arapiraca-AL.</a:t>
            </a:r>
          </a:p>
          <a:p>
            <a:r>
              <a:rPr lang="pt-BR" sz="1100" b="1" dirty="0"/>
              <a:t>- FLORICULTURA SÃO DOMINGOS: : </a:t>
            </a:r>
            <a:r>
              <a:rPr lang="pt-BR" sz="1100" dirty="0"/>
              <a:t>Praça Marques da Silva, 1574– Centro, Arapiraca-AL.</a:t>
            </a:r>
          </a:p>
          <a:p>
            <a:r>
              <a:rPr lang="pt-BR" sz="1100" b="1" dirty="0"/>
              <a:t>- FLORICULTURA BEIJA FLOR: </a:t>
            </a:r>
            <a:r>
              <a:rPr lang="pt-BR" sz="1100" dirty="0"/>
              <a:t>Praça Ceci Cunha, 100 – Centro, Arapiraca – AL.</a:t>
            </a:r>
          </a:p>
          <a:p>
            <a:r>
              <a:rPr lang="pt-BR" sz="1100" b="1" dirty="0"/>
              <a:t>-</a:t>
            </a:r>
            <a:r>
              <a:rPr lang="pt-BR" sz="1100" dirty="0"/>
              <a:t> </a:t>
            </a:r>
            <a:r>
              <a:rPr lang="pt-BR" sz="1100" b="1" dirty="0"/>
              <a:t>ANTURIUS BASTY: </a:t>
            </a:r>
            <a:r>
              <a:rPr lang="pt-BR" sz="1100" dirty="0"/>
              <a:t>R. Manoel Abreu, 658 – Centro, Arapiraca – AL</a:t>
            </a:r>
            <a:r>
              <a:rPr lang="pt-BR" sz="1100" dirty="0" smtClean="0"/>
              <a:t>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2752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4586" y="0"/>
            <a:ext cx="3816424" cy="126876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Bodoni MT" pitchFamily="18" charset="0"/>
              </a:rPr>
              <a:t> </a:t>
            </a:r>
            <a:r>
              <a:rPr lang="pt-BR" sz="3600" i="1" dirty="0" smtClean="0">
                <a:latin typeface="Bodoni MT" pitchFamily="18" charset="0"/>
              </a:rPr>
              <a:t>Pesquisa de preços </a:t>
            </a:r>
            <a:br>
              <a:rPr lang="pt-BR" sz="3600" i="1" dirty="0" smtClean="0">
                <a:latin typeface="Bodoni MT" pitchFamily="18" charset="0"/>
              </a:rPr>
            </a:br>
            <a:r>
              <a:rPr lang="pt-BR" sz="3100" i="1" dirty="0" smtClean="0">
                <a:latin typeface="Bodoni MT" pitchFamily="18" charset="0"/>
              </a:rPr>
              <a:t># Dia dos Namorados</a:t>
            </a:r>
            <a:r>
              <a:rPr lang="pt-BR" sz="4000" dirty="0" smtClean="0">
                <a:latin typeface="Bodoni MT" pitchFamily="18" charset="0"/>
              </a:rPr>
              <a:t/>
            </a:r>
            <a:br>
              <a:rPr lang="pt-BR" sz="4000" dirty="0" smtClean="0">
                <a:latin typeface="Bodoni MT" pitchFamily="18" charset="0"/>
              </a:rPr>
            </a:br>
            <a:r>
              <a:rPr lang="pt-BR" sz="1600" dirty="0" smtClean="0">
                <a:latin typeface="Bodoni MT" pitchFamily="18" charset="0"/>
              </a:rPr>
              <a:t>P</a:t>
            </a:r>
            <a:r>
              <a:rPr lang="pt-BR" sz="1600" dirty="0" smtClean="0"/>
              <a:t>esquisa realizada entre </a:t>
            </a:r>
            <a:r>
              <a:rPr lang="pt-BR" sz="1800" dirty="0" smtClean="0"/>
              <a:t>os dias 29/05 a 01/06 </a:t>
            </a:r>
            <a:endParaRPr lang="pt-BR" sz="1800" dirty="0">
              <a:latin typeface="Bodoni MT" pitchFamily="18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892822"/>
              </p:ext>
            </p:extLst>
          </p:nvPr>
        </p:nvGraphicFramePr>
        <p:xfrm>
          <a:off x="330501" y="1268762"/>
          <a:ext cx="8170274" cy="38895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9171"/>
                <a:gridCol w="1045193"/>
                <a:gridCol w="1167182"/>
                <a:gridCol w="1167182"/>
                <a:gridCol w="1167182"/>
                <a:gridCol w="1167182"/>
                <a:gridCol w="1167182"/>
              </a:tblGrid>
              <a:tr h="2119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LOJAS DE DEPARTAMENTO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ESTABELECIMENTOS COMERCIAIS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19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RENNER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C&amp;A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RIACHUELO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1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PRODUTOS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PESQUISADOS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Preço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 Maior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</a:tr>
              <a:tr h="2119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Calça jeans masc.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R$ 89,90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R$ 139,90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R$ 69,99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R$ 119,99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R$ 69,90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R$ 89,00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Camisa social masc.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R$ 39,90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R$ 129,90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R$ 59,99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R$ 89,99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R$ 39,90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R$ 89,90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Camisa Polo masc.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R$ 29,90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kern="1200" dirty="0">
                          <a:solidFill>
                            <a:srgbClr val="004D86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R$ 79,90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R$ 35,99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kern="1200" dirty="0">
                          <a:solidFill>
                            <a:srgbClr val="004D86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R$ 59,99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R$ 39,90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kern="1200" dirty="0">
                          <a:solidFill>
                            <a:srgbClr val="004D86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R$ 79,90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Camiseta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R$ 29,90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R$ 79,90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</a:t>
                      </a:r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19,99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Bermuda masculina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R$ 59,99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R$ 59,99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R$ 69,90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105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Casaco/jaqueta </a:t>
                      </a:r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masc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R$ 79,90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R$ 99,90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105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Boné         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R$ 29,90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R$ 259,90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R$ 22,99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R$ 35,99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Carteira     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R$ 79,90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R$ 39,99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Cinto          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R$ 29,90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R$ 59,90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R$ 15,99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R$ 15,90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Calça jeans fem.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R$ 79,90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R$ 79,90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R$ 139,99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R$ 59,90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R$ 99,90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78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Blusa Feminina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R$ 139,90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R$ 89,99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Vestido casual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R$ 59,90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R$ 169,90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R$ 39,99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R$ 99,99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R$ 59,90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105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Shorts tecido 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R$ 59,90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R$ 99,90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R$ 69,99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R$ 49,90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R$ 89,90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Blazer/jaqueta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fem.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R$ 119,90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R$ 239,90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R$ 149,99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R$ 169,99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R$ 119,90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4D86"/>
                          </a:solidFill>
                          <a:effectLst/>
                          <a:latin typeface="Calibri"/>
                        </a:rPr>
                        <a:t>R$ 239,90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08" y="188641"/>
            <a:ext cx="1850085" cy="94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136" y="397087"/>
            <a:ext cx="1790700" cy="69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30498" y="5158264"/>
            <a:ext cx="81724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OBS.: O PROCON Municipal de Arapiraca-AL não se responsabiliza pela falta de produtos, ou pelas alterações de preços feitas sem aviso prévio. Importante salientar que os preços aqui registrados foram baseados nos itens com menores e maiores preços (simples e mais sofisticados) disponíveis nos estabelecimentos no momento da pesquisa.</a:t>
            </a:r>
            <a:endParaRPr lang="pt-BR" sz="1050" b="1" dirty="0"/>
          </a:p>
        </p:txBody>
      </p:sp>
      <p:sp>
        <p:nvSpPr>
          <p:cNvPr id="10" name="Retângulo 9"/>
          <p:cNvSpPr/>
          <p:nvPr/>
        </p:nvSpPr>
        <p:spPr>
          <a:xfrm>
            <a:off x="299895" y="5709027"/>
            <a:ext cx="8172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Pesquisa realizada  pelos membros do PROCON Municipal de Arapiraca-AL, com apoio da Câmara dos Lojistas de Arapiraca (CDL-Arapiraca).</a:t>
            </a:r>
            <a:endParaRPr lang="pt-BR" sz="1050" b="1" dirty="0"/>
          </a:p>
        </p:txBody>
      </p:sp>
      <p:sp>
        <p:nvSpPr>
          <p:cNvPr id="12" name="Retângulo 11"/>
          <p:cNvSpPr/>
          <p:nvPr/>
        </p:nvSpPr>
        <p:spPr>
          <a:xfrm>
            <a:off x="330498" y="5962943"/>
            <a:ext cx="2117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/>
              <a:t>*</a:t>
            </a:r>
            <a:r>
              <a:rPr lang="pt-BR" sz="1400" dirty="0" smtClean="0">
                <a:solidFill>
                  <a:srgbClr val="004D86"/>
                </a:solidFill>
              </a:rPr>
              <a:t> </a:t>
            </a:r>
            <a:r>
              <a:rPr lang="pt-BR" sz="1050" b="1" dirty="0" smtClean="0">
                <a:solidFill>
                  <a:srgbClr val="004D86"/>
                </a:solidFill>
              </a:rPr>
              <a:t>Endereço dos estabelecimentos</a:t>
            </a:r>
            <a:r>
              <a:rPr lang="pt-BR" sz="1050" b="1" dirty="0" smtClean="0">
                <a:solidFill>
                  <a:srgbClr val="FF0000"/>
                </a:solidFill>
              </a:rPr>
              <a:t>:</a:t>
            </a:r>
            <a:endParaRPr lang="pt-BR" sz="1050" b="1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30498" y="6251773"/>
            <a:ext cx="86148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/>
              <a:t>- </a:t>
            </a:r>
            <a:r>
              <a:rPr lang="pt-BR" sz="1100" b="1" dirty="0"/>
              <a:t>C&amp;A: </a:t>
            </a:r>
            <a:r>
              <a:rPr lang="pt-BR" sz="1100" dirty="0"/>
              <a:t>Arapiraca Garden Shopping, R. José </a:t>
            </a:r>
            <a:r>
              <a:rPr lang="pt-BR" sz="1100" dirty="0" err="1"/>
              <a:t>Jaílson</a:t>
            </a:r>
            <a:r>
              <a:rPr lang="pt-BR" sz="1100" dirty="0"/>
              <a:t> Nunes, 493 - Santa Edwiges, Arapiraca – AL.</a:t>
            </a:r>
          </a:p>
          <a:p>
            <a:r>
              <a:rPr lang="pt-BR" sz="1100" dirty="0"/>
              <a:t>- </a:t>
            </a:r>
            <a:r>
              <a:rPr lang="pt-BR" sz="1100" b="1" dirty="0"/>
              <a:t>RICHUELO: </a:t>
            </a:r>
            <a:r>
              <a:rPr lang="pt-BR" sz="1100" dirty="0"/>
              <a:t>Arapiraca Garden Shopping, R. José </a:t>
            </a:r>
            <a:r>
              <a:rPr lang="pt-BR" sz="1100" dirty="0" err="1"/>
              <a:t>Jaílson</a:t>
            </a:r>
            <a:r>
              <a:rPr lang="pt-BR" sz="1100" dirty="0"/>
              <a:t> Nunes, 493 - Santa Edwiges, Arapiraca – AL.</a:t>
            </a:r>
          </a:p>
          <a:p>
            <a:r>
              <a:rPr lang="pt-BR" sz="1100" dirty="0"/>
              <a:t>- </a:t>
            </a:r>
            <a:r>
              <a:rPr lang="pt-BR" sz="1100" b="1" dirty="0"/>
              <a:t>RENNER: </a:t>
            </a:r>
            <a:r>
              <a:rPr lang="pt-BR" sz="1100" dirty="0"/>
              <a:t>Arapiraca Garden Shopping, R. José </a:t>
            </a:r>
            <a:r>
              <a:rPr lang="pt-BR" sz="1100" dirty="0" err="1"/>
              <a:t>Jaílson</a:t>
            </a:r>
            <a:r>
              <a:rPr lang="pt-BR" sz="1100" dirty="0"/>
              <a:t> Nunes, 493 - Santa Edwiges, Arapiraca – AL</a:t>
            </a:r>
            <a:r>
              <a:rPr lang="pt-BR" sz="1100" dirty="0" smtClean="0"/>
              <a:t>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2007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4586" y="0"/>
            <a:ext cx="3816424" cy="126876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Bodoni MT" pitchFamily="18" charset="0"/>
              </a:rPr>
              <a:t> </a:t>
            </a:r>
            <a:r>
              <a:rPr lang="pt-BR" sz="3600" i="1" dirty="0" smtClean="0">
                <a:latin typeface="Bodoni MT" pitchFamily="18" charset="0"/>
              </a:rPr>
              <a:t>Pesquisa de preços </a:t>
            </a:r>
            <a:br>
              <a:rPr lang="pt-BR" sz="3600" i="1" dirty="0" smtClean="0">
                <a:latin typeface="Bodoni MT" pitchFamily="18" charset="0"/>
              </a:rPr>
            </a:br>
            <a:r>
              <a:rPr lang="pt-BR" sz="3100" i="1" dirty="0" smtClean="0">
                <a:latin typeface="Bodoni MT" pitchFamily="18" charset="0"/>
              </a:rPr>
              <a:t># Dia dos Namorados</a:t>
            </a:r>
            <a:r>
              <a:rPr lang="pt-BR" sz="4000" dirty="0" smtClean="0">
                <a:latin typeface="Bodoni MT" pitchFamily="18" charset="0"/>
              </a:rPr>
              <a:t/>
            </a:r>
            <a:br>
              <a:rPr lang="pt-BR" sz="4000" dirty="0" smtClean="0">
                <a:latin typeface="Bodoni MT" pitchFamily="18" charset="0"/>
              </a:rPr>
            </a:br>
            <a:r>
              <a:rPr lang="pt-BR" sz="1600" dirty="0" smtClean="0">
                <a:latin typeface="Bodoni MT" pitchFamily="18" charset="0"/>
              </a:rPr>
              <a:t>P</a:t>
            </a:r>
            <a:r>
              <a:rPr lang="pt-BR" sz="1600" dirty="0" smtClean="0"/>
              <a:t>esquisa realizada entre </a:t>
            </a:r>
            <a:r>
              <a:rPr lang="pt-BR" sz="1800" dirty="0" smtClean="0"/>
              <a:t>os dias 29/05 a 01/06 </a:t>
            </a:r>
            <a:endParaRPr lang="pt-BR" sz="1800" dirty="0">
              <a:latin typeface="Bodoni MT" pitchFamily="18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735114"/>
              </p:ext>
            </p:extLst>
          </p:nvPr>
        </p:nvGraphicFramePr>
        <p:xfrm>
          <a:off x="330500" y="1268762"/>
          <a:ext cx="8171335" cy="345638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41300"/>
                <a:gridCol w="2952328"/>
                <a:gridCol w="2777707"/>
              </a:tblGrid>
              <a:tr h="4023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HOTÉIS/POUSADAS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ESTABELECIMENTOS COMERCIAIS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</a:tr>
              <a:tr h="4023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CORINGA TOUR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STELA VIAGENS E TURISMO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</a:tr>
              <a:tr h="41554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SERVIÇOS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PESQUISADOS</a:t>
                      </a: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casal 02 diárias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 casal 02 diárias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</a:tr>
              <a:tr h="23689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Village BarraHotel (Barra de S. Miguel)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R$ 584,00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R$ 580,00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14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Pousada Jirituba (Barra de S. Antônio)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R$ 993,36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14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Hotel Canariu's Gravatá           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R$ 833,00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14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Pousada Vila de Taipa (Japaratinga)   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R$ 416,00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14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Prodigy Beach Resort (Aracaju)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R$ 750,00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73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Xingó Parque Hotel (Piranhas)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R$ 588,00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73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Hotel Ponta Verde (Praia do Francês)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R$ 694,00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14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Pousada Capitães de Areia (Francês)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R$ 392,00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08" y="188641"/>
            <a:ext cx="1850085" cy="94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136" y="397087"/>
            <a:ext cx="1790700" cy="69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00538" y="4725144"/>
            <a:ext cx="81724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OBS.: O PROCON Municipal de Arapiraca-AL não se responsabiliza pela falta de produtos, ou pelas alterações de preços feitas sem aviso prévio. Importante salientar que os preços aqui registrados foram baseados nos itens com menores e maiores preços (simples e mais sofisticados) disponíveis nos estabelecimentos no momento da pesquisa.</a:t>
            </a:r>
            <a:endParaRPr lang="pt-BR" sz="1050" b="1" dirty="0"/>
          </a:p>
        </p:txBody>
      </p:sp>
      <p:sp>
        <p:nvSpPr>
          <p:cNvPr id="10" name="Retângulo 9"/>
          <p:cNvSpPr/>
          <p:nvPr/>
        </p:nvSpPr>
        <p:spPr>
          <a:xfrm>
            <a:off x="299895" y="5305911"/>
            <a:ext cx="8172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/>
              <a:t>* Pesquisa realizada  pelos membros do PROCON Municipal de Arapiraca-AL, com apoio da Câmara dos Lojistas de Arapiraca (CDL-Arapiraca).</a:t>
            </a:r>
            <a:endParaRPr lang="pt-BR" sz="1050" b="1" dirty="0"/>
          </a:p>
        </p:txBody>
      </p:sp>
      <p:sp>
        <p:nvSpPr>
          <p:cNvPr id="12" name="Retângulo 11"/>
          <p:cNvSpPr/>
          <p:nvPr/>
        </p:nvSpPr>
        <p:spPr>
          <a:xfrm>
            <a:off x="316408" y="5559827"/>
            <a:ext cx="2117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/>
              <a:t>*</a:t>
            </a:r>
            <a:r>
              <a:rPr lang="pt-BR" sz="1400" dirty="0" smtClean="0">
                <a:solidFill>
                  <a:srgbClr val="004D86"/>
                </a:solidFill>
              </a:rPr>
              <a:t> </a:t>
            </a:r>
            <a:r>
              <a:rPr lang="pt-BR" sz="1050" b="1" dirty="0" smtClean="0">
                <a:solidFill>
                  <a:srgbClr val="004D86"/>
                </a:solidFill>
              </a:rPr>
              <a:t>Endereço dos estabelecimentos</a:t>
            </a:r>
            <a:r>
              <a:rPr lang="pt-BR" sz="1050" b="1" dirty="0" smtClean="0">
                <a:solidFill>
                  <a:srgbClr val="FF0000"/>
                </a:solidFill>
              </a:rPr>
              <a:t>:</a:t>
            </a:r>
            <a:endParaRPr lang="pt-BR" sz="1050" b="1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08719" y="5867604"/>
            <a:ext cx="86148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/>
              <a:t>- </a:t>
            </a:r>
            <a:r>
              <a:rPr lang="pt-BR" sz="1100" b="1" dirty="0"/>
              <a:t>STELA VIAGENS E TURISMO: </a:t>
            </a:r>
            <a:r>
              <a:rPr lang="pt-BR" sz="1100" dirty="0"/>
              <a:t>R. Gov. Luiz Cavalcante, 40 - Alto do Cruzeiro, Arapiraca-AL.</a:t>
            </a:r>
          </a:p>
          <a:p>
            <a:r>
              <a:rPr lang="pt-BR" sz="1100" dirty="0"/>
              <a:t>- </a:t>
            </a:r>
            <a:r>
              <a:rPr lang="pt-BR" sz="1100" b="1" dirty="0"/>
              <a:t>CORINGA TOUR – </a:t>
            </a:r>
            <a:r>
              <a:rPr lang="pt-BR" sz="1100" dirty="0"/>
              <a:t>Av. Rio Branco, 141 – Centro, Arapiraca/AL</a:t>
            </a:r>
            <a:r>
              <a:rPr lang="pt-BR" sz="1100" dirty="0" smtClean="0"/>
              <a:t>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62706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2499</Words>
  <Application>Microsoft Office PowerPoint</Application>
  <PresentationFormat>Apresentação na tela (4:3)</PresentationFormat>
  <Paragraphs>791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Bodoni MT</vt:lpstr>
      <vt:lpstr>Calibri</vt:lpstr>
      <vt:lpstr>Tema do Office</vt:lpstr>
      <vt:lpstr> Pesquisa de preços  #DiaDosNamorados Pesquisa realizada entre os dias 29/05 a 01/06 </vt:lpstr>
      <vt:lpstr> Pesquisa de preços  # Dia dos Namorados Pesquisa realizada entre os dias 29/05 a 01/06 </vt:lpstr>
      <vt:lpstr> Pesquisa de preços  # Dia dos Namorados Pesquisa realizada entre os dias 29/05 a 01/06 </vt:lpstr>
      <vt:lpstr> Pesquisa de preços  # Dia dos Namorados Pesquisa realizada entre os dias 29/05 a 01/06 </vt:lpstr>
      <vt:lpstr> Pesquisa de preços  # Dia dos Namorados Pesquisa realizada entre os dias 29/05 a 01/06 </vt:lpstr>
      <vt:lpstr> Pesquisa de preços  # Dia dos Namorados Pesquisa realizada entre os dias 29/05 a 01/06 </vt:lpstr>
      <vt:lpstr> Pesquisa de preços  # Dia dos Namorados Pesquisa realizada entre os dias 29/05 a 01/06 </vt:lpstr>
      <vt:lpstr> Pesquisa de preços  # Dia dos Namorados Pesquisa realizada entre os dias 29/05 a 01/06 </vt:lpstr>
      <vt:lpstr> Pesquisa de preços  # Dia dos Namorados Pesquisa realizada entre os dias 29/05 a 01/06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 de preços  # Dia dos Namorados</dc:title>
  <dc:creator>Paulo Pinheiro</dc:creator>
  <cp:lastModifiedBy>Cecília</cp:lastModifiedBy>
  <cp:revision>22</cp:revision>
  <dcterms:created xsi:type="dcterms:W3CDTF">2017-06-05T11:52:54Z</dcterms:created>
  <dcterms:modified xsi:type="dcterms:W3CDTF">2017-06-05T15:10:31Z</dcterms:modified>
</cp:coreProperties>
</file>